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08" r:id="rId1"/>
  </p:sldMasterIdLst>
  <p:notesMasterIdLst>
    <p:notesMasterId r:id="rId10"/>
  </p:notesMasterIdLst>
  <p:sldIdLst>
    <p:sldId id="256" r:id="rId2"/>
    <p:sldId id="265" r:id="rId3"/>
    <p:sldId id="270" r:id="rId4"/>
    <p:sldId id="269" r:id="rId5"/>
    <p:sldId id="258" r:id="rId6"/>
    <p:sldId id="266" r:id="rId7"/>
    <p:sldId id="259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50"/>
  </p:normalViewPr>
  <p:slideViewPr>
    <p:cSldViewPr snapToGrid="0" snapToObjects="1">
      <p:cViewPr varScale="1">
        <p:scale>
          <a:sx n="76" d="100"/>
          <a:sy n="7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DD61E-9259-6F43-A4E0-3DB2ED30689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3916F-8E4B-E948-AB2B-FBBD443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8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Latest Mass Shootings</a:t>
            </a:r>
            <a:r>
              <a:rPr lang="en-US" b="1" baseline="0" dirty="0" smtClean="0"/>
              <a:t> Incidences: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Las Vegas Strip Massacre (10/1/2017 </a:t>
            </a:r>
            <a:r>
              <a:rPr lang="mr-IN" baseline="0" dirty="0" smtClean="0"/>
              <a:t>–</a:t>
            </a:r>
            <a:r>
              <a:rPr lang="en-US" baseline="0" dirty="0" smtClean="0"/>
              <a:t> 540+ victims </a:t>
            </a:r>
            <a:r>
              <a:rPr lang="mr-IN" baseline="0" dirty="0" smtClean="0"/>
              <a:t>–</a:t>
            </a:r>
            <a:r>
              <a:rPr lang="en-US" baseline="0" dirty="0" smtClean="0"/>
              <a:t> 58 fatalities)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 Lauderdale airport shooting</a:t>
            </a:r>
            <a:r>
              <a:rPr lang="en-US" dirty="0" smtClean="0"/>
              <a:t> (1/6/17 </a:t>
            </a:r>
            <a:r>
              <a:rPr lang="mr-IN" dirty="0" smtClean="0"/>
              <a:t>–</a:t>
            </a:r>
            <a:r>
              <a:rPr lang="en-US" dirty="0" smtClean="0"/>
              <a:t> 11+</a:t>
            </a:r>
            <a:r>
              <a:rPr lang="en-US" baseline="0" dirty="0" smtClean="0"/>
              <a:t> victims </a:t>
            </a:r>
            <a:r>
              <a:rPr lang="mr-IN" baseline="0" dirty="0" smtClean="0"/>
              <a:t>–</a:t>
            </a:r>
            <a:r>
              <a:rPr lang="en-US" baseline="0" dirty="0" smtClean="0"/>
              <a:t> 5 fatalities)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Orlando Nightclub Massacre (6/12/2016 </a:t>
            </a:r>
            <a:r>
              <a:rPr lang="mr-IN" baseline="0" dirty="0" smtClean="0"/>
              <a:t>–</a:t>
            </a:r>
            <a:r>
              <a:rPr lang="en-US" baseline="0" dirty="0" smtClean="0"/>
              <a:t> 100+ victims </a:t>
            </a:r>
            <a:r>
              <a:rPr lang="mr-IN" baseline="0" dirty="0" smtClean="0"/>
              <a:t>–</a:t>
            </a:r>
            <a:r>
              <a:rPr lang="en-US" baseline="0" dirty="0" smtClean="0"/>
              <a:t> 49 fatalities)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="1" baseline="0" dirty="0" smtClean="0"/>
              <a:t>Data: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Number of Firearm Checks by Month, State, and Type</a:t>
            </a:r>
          </a:p>
          <a:p>
            <a:pPr marL="1714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 smtClean="0"/>
              <a:t>https://</a:t>
            </a:r>
            <a:r>
              <a:rPr lang="en-US" sz="1200" dirty="0" err="1" smtClean="0"/>
              <a:t>github.com</a:t>
            </a:r>
            <a:r>
              <a:rPr lang="en-US" sz="1200" dirty="0" smtClean="0"/>
              <a:t>/</a:t>
            </a:r>
            <a:r>
              <a:rPr lang="en-US" sz="1200" dirty="0" err="1" smtClean="0"/>
              <a:t>BuzzFeedNews</a:t>
            </a:r>
            <a:r>
              <a:rPr lang="en-US" sz="1200" dirty="0" smtClean="0"/>
              <a:t>/</a:t>
            </a:r>
            <a:r>
              <a:rPr lang="en-US" sz="1200" dirty="0" err="1" smtClean="0"/>
              <a:t>nics</a:t>
            </a:r>
            <a:r>
              <a:rPr lang="en-US" sz="1200" dirty="0" smtClean="0"/>
              <a:t>-firearm-background-checks</a:t>
            </a:r>
            <a:endParaRPr lang="en-US" b="0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="0" baseline="0" dirty="0" smtClean="0"/>
              <a:t>Types include Permit, </a:t>
            </a:r>
            <a:r>
              <a:rPr lang="en-US" b="0" baseline="0" dirty="0" err="1" smtClean="0"/>
              <a:t>Prepawn</a:t>
            </a:r>
            <a:r>
              <a:rPr lang="en-US" b="0" baseline="0" dirty="0" smtClean="0"/>
              <a:t>, Redemption, Rentals, Private Sale, Return to Seller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="0" baseline="0" dirty="0" smtClean="0"/>
              <a:t>Handgun, long gun, other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="0" baseline="0" dirty="0" smtClean="0"/>
              <a:t>US Mass </a:t>
            </a:r>
            <a:r>
              <a:rPr lang="en-US" b="0" baseline="0" dirty="0" err="1" smtClean="0"/>
              <a:t>Shootingss</a:t>
            </a:r>
            <a:r>
              <a:rPr lang="en-US" b="0" baseline="0" dirty="0" smtClean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 smtClean="0"/>
              <a:t>http://</a:t>
            </a:r>
            <a:r>
              <a:rPr lang="en-US" sz="1200" dirty="0" err="1" smtClean="0"/>
              <a:t>www.motherjones.com</a:t>
            </a:r>
            <a:r>
              <a:rPr lang="en-US" sz="1200" dirty="0" smtClean="0"/>
              <a:t>/politics/2012/12/mass-shootings-mother-jones-full-data/#</a:t>
            </a:r>
            <a:endParaRPr lang="en-US" b="0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="0" baseline="0" dirty="0" smtClean="0"/>
              <a:t>Background: where, when, what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="0" baseline="0" dirty="0" smtClean="0"/>
              <a:t>Fatalities, Injured, Total Victims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="0" baseline="0" dirty="0" smtClean="0"/>
              <a:t>Mental health, weapon types/sources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="0" baseline="0" dirty="0" smtClean="0"/>
              <a:t>93 data entries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3916F-8E4B-E948-AB2B-FBBD44325F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9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 of potential trafficking</a:t>
            </a:r>
            <a:r>
              <a:rPr lang="en-US" baseline="0" dirty="0" smtClean="0"/>
              <a:t> cases in the 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Type of Trafficking </a:t>
            </a:r>
            <a:r>
              <a:rPr lang="mr-IN" baseline="0" dirty="0" smtClean="0"/>
              <a:t>–</a:t>
            </a:r>
            <a:r>
              <a:rPr lang="en-US" baseline="0" dirty="0" smtClean="0"/>
              <a:t> 2016 </a:t>
            </a:r>
            <a:r>
              <a:rPr lang="mr-IN" baseline="0" dirty="0" smtClean="0"/>
              <a:t>–</a:t>
            </a:r>
            <a:r>
              <a:rPr lang="en-US" baseline="0" dirty="0" smtClean="0"/>
              <a:t> Hotline Statistics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National Human Trafficking Hotline maintains one of the most extensive data sets on the issue of human trafficking in the United States.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statistics contained on this website are based on aggregated information learned through signals -- phone calls, emails, and online tip reports -- received by the Hotline.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National Hotline uses this data to help human trafficking victims and survivors and to provide the anti-trafficking field with information to help combat all forms of human trafficking.</a:t>
            </a:r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polarisproject.org</a:t>
            </a:r>
            <a:r>
              <a:rPr lang="en-US" dirty="0" smtClean="0"/>
              <a:t>/</a:t>
            </a:r>
            <a:r>
              <a:rPr lang="en-US" dirty="0" err="1" smtClean="0"/>
              <a:t>befree-textline</a:t>
            </a:r>
            <a:r>
              <a:rPr lang="en-US" dirty="0" smtClean="0"/>
              <a:t>/stats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humantraffickinghotline.org</a:t>
            </a:r>
            <a:r>
              <a:rPr lang="en-US" dirty="0" smtClean="0"/>
              <a:t>/states</a:t>
            </a:r>
          </a:p>
          <a:p>
            <a:endParaRPr lang="en-US" dirty="0" smtClean="0"/>
          </a:p>
          <a:p>
            <a:r>
              <a:rPr lang="en-US" dirty="0" smtClean="0"/>
              <a:t>UN Data: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data.un.org</a:t>
            </a:r>
            <a:r>
              <a:rPr lang="en-US" dirty="0" smtClean="0"/>
              <a:t>/</a:t>
            </a:r>
            <a:r>
              <a:rPr lang="en-US" dirty="0" err="1" smtClean="0"/>
              <a:t>Data.aspx?q</a:t>
            </a:r>
            <a:r>
              <a:rPr lang="en-US" dirty="0" smtClean="0"/>
              <a:t>=</a:t>
            </a:r>
            <a:r>
              <a:rPr lang="en-US" dirty="0" err="1" smtClean="0"/>
              <a:t>human+trafficking&amp;d</a:t>
            </a:r>
            <a:r>
              <a:rPr lang="en-US" dirty="0" smtClean="0"/>
              <a:t>=</a:t>
            </a:r>
            <a:r>
              <a:rPr lang="en-US" dirty="0" err="1" smtClean="0"/>
              <a:t>SDGs&amp;f</a:t>
            </a:r>
            <a:r>
              <a:rPr lang="en-US" dirty="0" smtClean="0"/>
              <a:t>=series%3aVC_VAW_HMTRAF</a:t>
            </a:r>
          </a:p>
          <a:p>
            <a:endParaRPr lang="en-US" dirty="0" smtClean="0"/>
          </a:p>
          <a:p>
            <a:r>
              <a:rPr lang="en-US" dirty="0" err="1" smtClean="0"/>
              <a:t>Data.gov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catalog.data.gov</a:t>
            </a:r>
            <a:r>
              <a:rPr lang="en-US" dirty="0" smtClean="0"/>
              <a:t>/dataset/finding-victims-of-human-trafficking-2005-2008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catalog.data.gov</a:t>
            </a:r>
            <a:r>
              <a:rPr lang="en-US" dirty="0" smtClean="0"/>
              <a:t>/dataset/estimating-human-trafficking-into-the-united-states-phase-i-development-of-a-methodology-02185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3916F-8E4B-E948-AB2B-FBBD44325F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06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fivethirtyeight</a:t>
            </a:r>
            <a:r>
              <a:rPr lang="en-US" dirty="0" smtClean="0"/>
              <a:t>/data/tree/master/star-wars-survey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brorlandi.github.io</a:t>
            </a:r>
            <a:r>
              <a:rPr lang="en-US" dirty="0" smtClean="0"/>
              <a:t>/</a:t>
            </a:r>
            <a:r>
              <a:rPr lang="en-US" dirty="0" err="1" smtClean="0"/>
              <a:t>StarWarsIntroCreator</a:t>
            </a:r>
            <a:r>
              <a:rPr lang="en-US" dirty="0" smtClean="0"/>
              <a:t>/#!/AL08IWlCdOdCknB_O2zl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3916F-8E4B-E948-AB2B-FBBD44325F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C01A35D-8B2D-E842-BF03-41C156E4269D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968ECD2-7837-3B43-B2A7-02FCBA1BE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7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3" r:id="rId5"/>
    <p:sldLayoutId id="2147484414" r:id="rId6"/>
    <p:sldLayoutId id="2147484415" r:id="rId7"/>
    <p:sldLayoutId id="2147484416" r:id="rId8"/>
    <p:sldLayoutId id="2147484417" r:id="rId9"/>
    <p:sldLayoutId id="2147484418" r:id="rId10"/>
    <p:sldLayoutId id="21474844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brorlandi.github.io/StarWarsIntroCreator/#!/AL08IWlCdOdCknB_O2zl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Final Project - Part 1:</a:t>
            </a:r>
            <a:br>
              <a:rPr lang="en-US" dirty="0" smtClean="0"/>
            </a:br>
            <a:r>
              <a:rPr lang="en-US" dirty="0" smtClean="0"/>
              <a:t>Lightning Talk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Yee Lam (Ellein) </a:t>
            </a:r>
            <a:r>
              <a:rPr lang="en-US" dirty="0" smtClean="0"/>
              <a:t>Cheng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 </a:t>
            </a:r>
            <a:r>
              <a:rPr lang="en-US" dirty="0"/>
              <a:t>1</a:t>
            </a:r>
            <a:r>
              <a:rPr lang="en-US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Gun Sales &amp; Shootings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-244031"/>
            <a:ext cx="10058400" cy="1609344"/>
          </a:xfrm>
        </p:spPr>
        <p:txBody>
          <a:bodyPr/>
          <a:lstStyle/>
          <a:p>
            <a:r>
              <a:rPr lang="en-US" dirty="0" smtClean="0"/>
              <a:t>Gun Sales &amp; Shootings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6091" y="3115157"/>
            <a:ext cx="7480594" cy="342557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Data:</a:t>
            </a:r>
          </a:p>
          <a:p>
            <a:pPr lvl="1">
              <a:buFont typeface="Wingdings" charset="2"/>
              <a:buChar char="Ø"/>
            </a:pPr>
            <a:r>
              <a:rPr lang="en-US" b="1" dirty="0"/>
              <a:t>Dataset 1: </a:t>
            </a:r>
            <a:r>
              <a:rPr lang="en-US" dirty="0"/>
              <a:t>Number of Firearm Checks by Month, State, and Type</a:t>
            </a:r>
          </a:p>
          <a:p>
            <a:pPr lvl="2"/>
            <a:r>
              <a:rPr lang="en-US" dirty="0"/>
              <a:t>Source: FBI’s National Instant Criminal Background Check System (NICS)</a:t>
            </a:r>
          </a:p>
          <a:p>
            <a:pPr lvl="2"/>
            <a:r>
              <a:rPr lang="en-US" dirty="0"/>
              <a:t>Timeframe: November 1998 </a:t>
            </a:r>
            <a:r>
              <a:rPr lang="mr-IN" dirty="0"/>
              <a:t>–</a:t>
            </a:r>
            <a:r>
              <a:rPr lang="en-US" dirty="0"/>
              <a:t> November 2017</a:t>
            </a:r>
          </a:p>
          <a:p>
            <a:pPr lvl="1">
              <a:buFont typeface="Wingdings" charset="2"/>
              <a:buChar char="Ø"/>
            </a:pPr>
            <a:r>
              <a:rPr lang="en-US" b="1" dirty="0" smtClean="0"/>
              <a:t>Dataset </a:t>
            </a:r>
            <a:r>
              <a:rPr lang="en-US" b="1" dirty="0"/>
              <a:t>2: </a:t>
            </a:r>
            <a:r>
              <a:rPr lang="en-US" dirty="0"/>
              <a:t>US </a:t>
            </a:r>
            <a:r>
              <a:rPr lang="en-US" dirty="0" smtClean="0"/>
              <a:t>Mass Shootings </a:t>
            </a:r>
            <a:r>
              <a:rPr lang="en-US" dirty="0"/>
              <a:t>Data</a:t>
            </a:r>
          </a:p>
          <a:p>
            <a:pPr lvl="2"/>
            <a:r>
              <a:rPr lang="en-US" dirty="0"/>
              <a:t>Source: Mother Jones’ Investigation</a:t>
            </a:r>
          </a:p>
          <a:p>
            <a:pPr lvl="2"/>
            <a:r>
              <a:rPr lang="en-US" dirty="0"/>
              <a:t>Timeframe: 1982 - 2017</a:t>
            </a:r>
          </a:p>
          <a:p>
            <a:r>
              <a:rPr lang="en-US" b="1" dirty="0" smtClean="0"/>
              <a:t>Hypotheses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dirty="0"/>
              <a:t>Predicting frequency of </a:t>
            </a:r>
            <a:r>
              <a:rPr lang="en-US" dirty="0" smtClean="0"/>
              <a:t>and severity </a:t>
            </a:r>
            <a:r>
              <a:rPr lang="en-US" dirty="0"/>
              <a:t>of shootings by </a:t>
            </a:r>
            <a:r>
              <a:rPr lang="en-US" dirty="0" smtClean="0"/>
              <a:t>state based on firearm checks and projected gun sales.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24" y="-1"/>
            <a:ext cx="5519276" cy="309966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00038" y="1070137"/>
            <a:ext cx="6372686" cy="1819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The Problem: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Shootings in the United States have become a common occurrence in the last few years.  Gun sales are believed to be increasing overall, and also to spike in the immediate aftermath of a mass shooting.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89504"/>
            <a:ext cx="4546091" cy="367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0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 </a:t>
            </a:r>
            <a:r>
              <a:rPr lang="en-US" dirty="0" smtClean="0"/>
              <a:t>2: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Human Trafficking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9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-244031"/>
            <a:ext cx="10058400" cy="1609344"/>
          </a:xfrm>
        </p:spPr>
        <p:txBody>
          <a:bodyPr/>
          <a:lstStyle/>
          <a:p>
            <a:r>
              <a:rPr lang="en-US" dirty="0" smtClean="0"/>
              <a:t>Human Trafficking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7" y="985838"/>
            <a:ext cx="7540096" cy="153644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The </a:t>
            </a:r>
            <a:r>
              <a:rPr lang="en-US" b="1" dirty="0" smtClean="0"/>
              <a:t>Problem: </a:t>
            </a:r>
          </a:p>
          <a:p>
            <a:pPr marL="0" indent="0">
              <a:buNone/>
            </a:pPr>
            <a:r>
              <a:rPr lang="en-US" dirty="0" smtClean="0"/>
              <a:t>Human trafficking has become a severe global battle that is challenging to fight. According to a September 2017 report from International Labor Organization, an estimated of 25mm victims are trapped in moder</a:t>
            </a:r>
            <a:r>
              <a:rPr lang="en-US" dirty="0" smtClean="0"/>
              <a:t>n</a:t>
            </a:r>
            <a:r>
              <a:rPr lang="mr-IN" dirty="0" smtClean="0"/>
              <a:t>–</a:t>
            </a:r>
            <a:r>
              <a:rPr lang="en-US" dirty="0" smtClean="0"/>
              <a:t>day slavery.  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599" y="1"/>
            <a:ext cx="4216399" cy="206921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18115" y="2548245"/>
            <a:ext cx="8673885" cy="2972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The Data: 	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Challenging to acquire due to the sensitivity of data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Potential sources: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Polaris Project </a:t>
            </a:r>
            <a:r>
              <a:rPr lang="mr-IN" dirty="0" smtClean="0"/>
              <a:t>–</a:t>
            </a:r>
            <a:r>
              <a:rPr lang="en-US" dirty="0" smtClean="0"/>
              <a:t> Hotline Statistics (2013-2017)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Restore </a:t>
            </a:r>
            <a:r>
              <a:rPr lang="en-US" dirty="0"/>
              <a:t>NYC </a:t>
            </a:r>
            <a:r>
              <a:rPr lang="mr-IN" dirty="0"/>
              <a:t>–</a:t>
            </a:r>
            <a:r>
              <a:rPr lang="en-US" dirty="0"/>
              <a:t> data on resource allocation to help connect survivors of sex trafficking in NY to safe, sustaining </a:t>
            </a:r>
            <a:r>
              <a:rPr lang="en-US" dirty="0" smtClean="0"/>
              <a:t>jobs </a:t>
            </a:r>
          </a:p>
          <a:p>
            <a:pPr lvl="2">
              <a:buFont typeface="Arial" charset="0"/>
              <a:buChar char="•"/>
            </a:pPr>
            <a:r>
              <a:rPr lang="en-US" dirty="0"/>
              <a:t>UN </a:t>
            </a:r>
            <a:r>
              <a:rPr lang="en-US" dirty="0" smtClean="0"/>
              <a:t>Data </a:t>
            </a:r>
            <a:r>
              <a:rPr lang="mr-IN" dirty="0" smtClean="0"/>
              <a:t>–</a:t>
            </a:r>
            <a:r>
              <a:rPr lang="en-US" dirty="0" smtClean="0"/>
              <a:t> Victims of human trafficking by time period, gender, age, reference area</a:t>
            </a:r>
          </a:p>
          <a:p>
            <a:pPr lvl="2">
              <a:buFont typeface="Arial" charset="0"/>
              <a:buChar char="•"/>
            </a:pPr>
            <a:r>
              <a:rPr lang="en-US" dirty="0" err="1" smtClean="0"/>
              <a:t>Data.gov</a:t>
            </a:r>
            <a:r>
              <a:rPr lang="en-US" dirty="0" smtClean="0"/>
              <a:t>: </a:t>
            </a:r>
          </a:p>
          <a:p>
            <a:pPr lvl="3">
              <a:buFont typeface="Arial" charset="0"/>
              <a:buChar char="•"/>
            </a:pPr>
            <a:r>
              <a:rPr lang="en-US" dirty="0" smtClean="0"/>
              <a:t>Finding </a:t>
            </a:r>
            <a:r>
              <a:rPr lang="en-US" dirty="0"/>
              <a:t>Victims of Human Trafficking, </a:t>
            </a:r>
            <a:r>
              <a:rPr lang="en-US" dirty="0" smtClean="0"/>
              <a:t>2005-2008</a:t>
            </a:r>
          </a:p>
          <a:p>
            <a:pPr lvl="3">
              <a:buFont typeface="Arial" charset="0"/>
              <a:buChar char="•"/>
            </a:pPr>
            <a:r>
              <a:rPr lang="en-US" dirty="0"/>
              <a:t>Estimating Human Trafficking into the United States [Phase I: Development of a </a:t>
            </a:r>
            <a:r>
              <a:rPr lang="en-US" dirty="0" smtClean="0"/>
              <a:t>Methodology] - 8 countries in South America</a:t>
            </a:r>
            <a:endParaRPr lang="en-US" dirty="0"/>
          </a:p>
          <a:p>
            <a:pPr lvl="3">
              <a:buFont typeface="Arial" charset="0"/>
              <a:buChar char="•"/>
            </a:pPr>
            <a:endParaRPr lang="en-US" dirty="0" smtClean="0"/>
          </a:p>
          <a:p>
            <a:pPr lvl="3">
              <a:buFont typeface="Arial" charset="0"/>
              <a:buChar char="•"/>
            </a:pPr>
            <a:endParaRPr lang="en-US" dirty="0"/>
          </a:p>
          <a:p>
            <a:pPr lvl="2">
              <a:buFont typeface="Arial" charset="0"/>
              <a:buChar char="•"/>
            </a:pPr>
            <a:endParaRPr lang="en-US" dirty="0"/>
          </a:p>
          <a:p>
            <a:pPr lvl="2">
              <a:buFont typeface="Arial" charset="0"/>
              <a:buChar char="•"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Ø"/>
            </a:pPr>
            <a:endParaRPr lang="en-US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11" y="3001315"/>
            <a:ext cx="3517392" cy="24230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0038" y="5521187"/>
            <a:ext cx="241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(2016 </a:t>
            </a:r>
            <a:r>
              <a:rPr lang="mr-IN" dirty="0" smtClean="0"/>
              <a:t>–</a:t>
            </a:r>
            <a:r>
              <a:rPr lang="en-US" dirty="0" smtClean="0"/>
              <a:t> Hotline Stats)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75599" y="2152950"/>
            <a:ext cx="416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(2016 </a:t>
            </a:r>
            <a:r>
              <a:rPr lang="mr-IN" dirty="0" smtClean="0"/>
              <a:t>–</a:t>
            </a:r>
            <a:r>
              <a:rPr lang="en-US" dirty="0" smtClean="0"/>
              <a:t> potential trafficking cases)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08228" y="5521188"/>
            <a:ext cx="8674172" cy="1124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Hypotheses:</a:t>
            </a:r>
            <a:r>
              <a:rPr lang="en-US" dirty="0"/>
              <a:t> </a:t>
            </a:r>
            <a:r>
              <a:rPr lang="en-US" dirty="0" smtClean="0"/>
              <a:t>(Might vary depending on data available)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Determine the relationship between the allocation of resources vs success in: a) identifying victims, b) survivor empowerment.</a:t>
            </a:r>
          </a:p>
        </p:txBody>
      </p:sp>
    </p:spTree>
    <p:extLst>
      <p:ext uri="{BB962C8B-B14F-4D97-AF65-F5344CB8AC3E}">
        <p14:creationId xmlns:p14="http://schemas.microsoft.com/office/powerpoint/2010/main" val="12972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 </a:t>
            </a:r>
            <a:r>
              <a:rPr lang="en-US" dirty="0"/>
              <a:t>3</a:t>
            </a:r>
            <a:r>
              <a:rPr lang="en-US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Star wars survey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8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736" y="-172594"/>
            <a:ext cx="10058400" cy="1609344"/>
          </a:xfrm>
        </p:spPr>
        <p:txBody>
          <a:bodyPr/>
          <a:lstStyle/>
          <a:p>
            <a:r>
              <a:rPr lang="en-US" dirty="0" smtClean="0"/>
              <a:t>Star Wars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3" y="1097280"/>
            <a:ext cx="6320160" cy="1506435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The Problem:</a:t>
            </a:r>
          </a:p>
          <a:p>
            <a:pPr marL="0" indent="0">
              <a:buNone/>
            </a:pPr>
            <a:r>
              <a:rPr lang="en-US" dirty="0" smtClean="0"/>
              <a:t>The prequels of the Star Wars series (Episodes I-III) are widely believed to be poorly produced.  As a member of the </a:t>
            </a:r>
            <a:r>
              <a:rPr lang="en-US" dirty="0" err="1" smtClean="0"/>
              <a:t>Lucasfilm</a:t>
            </a:r>
            <a:r>
              <a:rPr lang="en-US" dirty="0" smtClean="0"/>
              <a:t> staff, how do we maximize the chance of success for the newest </a:t>
            </a:r>
            <a:r>
              <a:rPr lang="en-US" dirty="0" smtClean="0"/>
              <a:t>trilogy.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04095" y="2882685"/>
            <a:ext cx="8105612" cy="2078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The Data: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Source: FiveThirtyEight</a:t>
            </a:r>
          </a:p>
          <a:p>
            <a:pPr lvl="2"/>
            <a:r>
              <a:rPr lang="en-US" dirty="0" smtClean="0"/>
              <a:t>A poll ran through </a:t>
            </a:r>
            <a:r>
              <a:rPr lang="en-US" dirty="0" err="1" smtClean="0"/>
              <a:t>SurveyMonkey</a:t>
            </a:r>
            <a:r>
              <a:rPr lang="en-US" dirty="0" smtClean="0"/>
              <a:t> Audience, surveying 1,186 respondents</a:t>
            </a:r>
          </a:p>
          <a:p>
            <a:pPr lvl="2"/>
            <a:r>
              <a:rPr lang="en-US" dirty="0" smtClean="0"/>
              <a:t>Timeframe: June 3-6, 2014</a:t>
            </a:r>
          </a:p>
          <a:p>
            <a:pPr lvl="2"/>
            <a:r>
              <a:rPr lang="en-US" dirty="0" smtClean="0"/>
              <a:t>Includes </a:t>
            </a:r>
            <a:r>
              <a:rPr lang="en-US" dirty="0"/>
              <a:t>gender, age, self fan </a:t>
            </a:r>
            <a:r>
              <a:rPr lang="en-US" dirty="0" smtClean="0"/>
              <a:t>categorization</a:t>
            </a:r>
            <a:r>
              <a:rPr lang="en-US" dirty="0"/>
              <a:t>, movies watched, movie rankings, favorability of characters, </a:t>
            </a:r>
            <a:r>
              <a:rPr lang="en-US" dirty="0" smtClean="0"/>
              <a:t>familiarity </a:t>
            </a:r>
            <a:r>
              <a:rPr lang="en-US" dirty="0"/>
              <a:t>with Expanded Universe/Star Trek, ...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04094" y="4978805"/>
            <a:ext cx="8225967" cy="1616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Hypotheses: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Determine the driving ‘FORCE’ of a Star Wars movie’s popularity based on its various attributes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939" y="8912"/>
            <a:ext cx="5663061" cy="2890521"/>
          </a:xfrm>
          <a:prstGeom prst="rect">
            <a:avLst/>
          </a:prstGeom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7" y="2878671"/>
            <a:ext cx="3652977" cy="3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5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2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321</TotalTime>
  <Words>496</Words>
  <Application>Microsoft Macintosh PowerPoint</Application>
  <PresentationFormat>Widescreen</PresentationFormat>
  <Paragraphs>88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Mangal</vt:lpstr>
      <vt:lpstr>Rockwell</vt:lpstr>
      <vt:lpstr>Rockwell Condensed</vt:lpstr>
      <vt:lpstr>Rockwell Extra Bold</vt:lpstr>
      <vt:lpstr>Wingdings</vt:lpstr>
      <vt:lpstr>Arial</vt:lpstr>
      <vt:lpstr>Wood Type</vt:lpstr>
      <vt:lpstr>Final Project - Part 1: Lightning Talk</vt:lpstr>
      <vt:lpstr>Project Idea 1: Gun Sales &amp; Shootings</vt:lpstr>
      <vt:lpstr>Gun Sales &amp; Shootings</vt:lpstr>
      <vt:lpstr>Project Idea 2: Human Trafficking</vt:lpstr>
      <vt:lpstr>Human Trafficking</vt:lpstr>
      <vt:lpstr>Project Idea 3: Star wars survey</vt:lpstr>
      <vt:lpstr>Star Wars survey</vt:lpstr>
      <vt:lpstr>Q &amp; A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- Part 1: Lightning Talk</dc:title>
  <dc:creator>Microsoft Office User</dc:creator>
  <cp:lastModifiedBy>Microsoft Office User</cp:lastModifiedBy>
  <cp:revision>36</cp:revision>
  <dcterms:created xsi:type="dcterms:W3CDTF">2017-12-10T20:10:54Z</dcterms:created>
  <dcterms:modified xsi:type="dcterms:W3CDTF">2017-12-12T06:46:23Z</dcterms:modified>
</cp:coreProperties>
</file>